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263" r:id="rId4"/>
    <p:sldId id="258" r:id="rId6"/>
    <p:sldId id="259" r:id="rId7"/>
    <p:sldId id="260" r:id="rId8"/>
    <p:sldId id="270" r:id="rId9"/>
    <p:sldId id="297" r:id="rId10"/>
    <p:sldId id="298" r:id="rId11"/>
    <p:sldId id="284" r:id="rId12"/>
    <p:sldId id="264" r:id="rId13"/>
    <p:sldId id="265" r:id="rId14"/>
    <p:sldId id="266" r:id="rId15"/>
    <p:sldId id="267" r:id="rId16"/>
    <p:sldId id="268" r:id="rId17"/>
    <p:sldId id="275" r:id="rId18"/>
    <p:sldId id="271" r:id="rId19"/>
    <p:sldId id="276" r:id="rId20"/>
    <p:sldId id="273" r:id="rId21"/>
    <p:sldId id="274" r:id="rId22"/>
    <p:sldId id="280" r:id="rId23"/>
    <p:sldId id="281" r:id="rId24"/>
    <p:sldId id="312" r:id="rId25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hn Dan" initials="J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0" Type="http://schemas.openxmlformats.org/officeDocument/2006/relationships/tags" Target="tags/tag2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going to give this presentation in three parts: introduction, our framework: Meta-GNN and evaluation. 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A96D871-354F-4B7B-93E1-40F977689BA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回忆当我们有了空间中一组正交基之后，我么可以把空间中的任意向量表示为这组基的线性组合：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定义：拉普拉斯算子是n维欧几里德空间中的一个二阶微分算子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标量梯度场中的散度，一般可用于描述物理量的流入流出。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如果有n阶矩阵 A，其矩阵的 元素 都为 实数 ，且矩阵A的 转置 等于其本身（a ij =a ji ）， (i,j为元素的脚标），则称A为实对称矩阵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卷积核一般也叫成滤波器，目的是提取</a:t>
            </a:r>
            <a:r>
              <a:rPr lang="zh-CN" altLang="en-US"/>
              <a:t>特征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如果GNN中Aggregate、Combine 和 Readout 函数是单射，GNN可以和WL test 一样强大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回忆当我们有了空间中一组正交基之后，我么可以把空间中的任意向量表示为这组基的线性组合：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2.png"/><Relationship Id="rId10" Type="http://schemas.openxmlformats.org/officeDocument/2006/relationships/image" Target="../media/image39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image" Target="../media/image43.png"/><Relationship Id="rId7" Type="http://schemas.openxmlformats.org/officeDocument/2006/relationships/image" Target="../media/image3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3.xml"/><Relationship Id="rId14" Type="http://schemas.openxmlformats.org/officeDocument/2006/relationships/image" Target="../media/image55.png"/><Relationship Id="rId13" Type="http://schemas.openxmlformats.org/officeDocument/2006/relationships/image" Target="../media/image2.png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6" Type="http://schemas.openxmlformats.org/officeDocument/2006/relationships/image" Target="../media/image34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0.png"/><Relationship Id="rId6" Type="http://schemas.openxmlformats.org/officeDocument/2006/relationships/image" Target="../media/image2.png"/><Relationship Id="rId5" Type="http://schemas.openxmlformats.org/officeDocument/2006/relationships/image" Target="../media/image57.png"/><Relationship Id="rId4" Type="http://schemas.openxmlformats.org/officeDocument/2006/relationships/image" Target="../media/image1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0" y="177800"/>
            <a:ext cx="880745" cy="1099185"/>
          </a:xfrm>
          <a:prstGeom prst="rect">
            <a:avLst/>
          </a:prstGeom>
        </p:spPr>
      </p:pic>
      <p:sp>
        <p:nvSpPr>
          <p:cNvPr id="89" name="CustomShape 2"/>
          <p:cNvSpPr/>
          <p:nvPr/>
        </p:nvSpPr>
        <p:spPr>
          <a:xfrm>
            <a:off x="526615" y="905814"/>
            <a:ext cx="11138770" cy="18226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800" b="1" spc="-1" dirty="0"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R</a:t>
            </a:r>
            <a:r>
              <a:rPr lang="en-US" sz="4800" b="1" spc="-1" dirty="0"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elations Can Speak</a:t>
            </a:r>
            <a:endParaRPr lang="en-US" sz="3600" b="1" spc="-1" dirty="0"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lang="en-US" sz="3600" b="1" spc="-1" dirty="0"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How Graph Neural Network Works in AI Field</a:t>
            </a:r>
            <a:endParaRPr lang="en-US" sz="3600" b="1" spc="-1" dirty="0"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transparent"/>
          <p:cNvPicPr>
            <a:picLocks noChangeAspect="1"/>
          </p:cNvPicPr>
          <p:nvPr/>
        </p:nvPicPr>
        <p:blipFill>
          <a:blip r:embed="rId2"/>
          <a:srcRect t="2519" r="57542"/>
          <a:stretch>
            <a:fillRect/>
          </a:stretch>
        </p:blipFill>
        <p:spPr>
          <a:xfrm>
            <a:off x="9537065" y="2540"/>
            <a:ext cx="1379855" cy="1449705"/>
          </a:xfrm>
          <a:prstGeom prst="rect">
            <a:avLst/>
          </a:prstGeom>
        </p:spPr>
      </p:pic>
      <p:sp>
        <p:nvSpPr>
          <p:cNvPr id="8" name="CustomShape 4"/>
          <p:cNvSpPr/>
          <p:nvPr/>
        </p:nvSpPr>
        <p:spPr>
          <a:xfrm>
            <a:off x="3398520" y="2683510"/>
            <a:ext cx="9382760" cy="638175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zh-CN" altLang="en-US" sz="2000" b="1" strike="noStrike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演讲人：</a:t>
            </a:r>
            <a:r>
              <a:rPr lang="en-US" altLang="zh-CN" sz="2000" b="1" strike="noStrike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Thinker </a:t>
            </a:r>
            <a:endParaRPr lang="en-US" altLang="zh-CN" sz="2000" b="1" strike="noStrike" spc="-1" dirty="0" err="1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2000" b="1" strike="noStrike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主持人：</a:t>
            </a:r>
            <a:r>
              <a:rPr lang="en-US" altLang="zh-CN" sz="2000" b="1" strike="noStrike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Guiny</a:t>
            </a:r>
            <a:r>
              <a:rPr lang="zh-CN" altLang="en-US" sz="2000" b="1" strike="noStrike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の时光(</a:t>
            </a:r>
            <a:r>
              <a:rPr lang="zh-CN" altLang="en-US" sz="2000" b="1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格物设科普平台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&amp;</a:t>
            </a:r>
            <a:r>
              <a:rPr lang="zh-CN" altLang="en-US" sz="2000" b="1" spc="-1" dirty="0" err="1">
                <a:uFill>
                  <a:solidFill>
                    <a:srgbClr val="FFFFFF"/>
                  </a:solidFill>
                </a:u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逸仙工作室</a:t>
            </a:r>
            <a:r>
              <a:rPr lang="en-US" altLang="zh-CN" sz="2000" b="1" strike="noStrike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)</a:t>
            </a:r>
            <a:endParaRPr lang="en-US" altLang="zh-CN" sz="2000" b="1" strike="noStrike" spc="-1" dirty="0" err="1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rcRect b="27703"/>
          <a:stretch>
            <a:fillRect/>
          </a:stretch>
        </p:blipFill>
        <p:spPr>
          <a:xfrm>
            <a:off x="0" y="4243070"/>
            <a:ext cx="12192000" cy="184277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-635" y="4242435"/>
            <a:ext cx="6035040" cy="1843405"/>
          </a:xfrm>
          <a:prstGeom prst="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86000">
                <a:schemeClr val="accent1">
                  <a:lumMod val="105000"/>
                  <a:satMod val="103000"/>
                  <a:tint val="73000"/>
                  <a:alpha val="8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effectLst>
                <a:outerShdw blurRad="50800" dist="50800" dir="5400000" algn="ctr" rotWithShape="0">
                  <a:srgbClr val="000000">
                    <a:alpha val="100000"/>
                  </a:srgbClr>
                </a:outerShdw>
              </a:effectLs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034405" y="4243070"/>
            <a:ext cx="6157595" cy="1843405"/>
          </a:xfrm>
          <a:prstGeom prst="rect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25000"/>
                </a:schemeClr>
              </a:gs>
              <a:gs pos="100000">
                <a:srgbClr val="A1B1DC">
                  <a:alpha val="100000"/>
                </a:srgbClr>
              </a:gs>
              <a:gs pos="97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5368925" y="6274435"/>
            <a:ext cx="13068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2022-08-27</a:t>
            </a:r>
            <a:endParaRPr lang="zh-CN" altLang="en-US"/>
          </a:p>
        </p:txBody>
      </p:sp>
      <p:sp>
        <p:nvSpPr>
          <p:cNvPr id="36" name="灯片编号占位符 11"/>
          <p:cNvSpPr>
            <a:spLocks noGrp="1"/>
          </p:cNvSpPr>
          <p:nvPr/>
        </p:nvSpPr>
        <p:spPr>
          <a:xfrm>
            <a:off x="862393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7" name="图片 36" descr="transparent"/>
          <p:cNvPicPr>
            <a:picLocks noChangeAspect="1"/>
          </p:cNvPicPr>
          <p:nvPr/>
        </p:nvPicPr>
        <p:blipFill>
          <a:blip r:embed="rId2"/>
          <a:srcRect l="2814" t="-1708" r="-2540" b="2220"/>
          <a:stretch>
            <a:fillRect/>
          </a:stretch>
        </p:blipFill>
        <p:spPr>
          <a:xfrm>
            <a:off x="7603490" y="4371975"/>
            <a:ext cx="3241040" cy="1479550"/>
          </a:xfrm>
          <a:prstGeom prst="rect">
            <a:avLst/>
          </a:prstGeom>
        </p:spPr>
      </p:pic>
      <p:pic>
        <p:nvPicPr>
          <p:cNvPr id="38" name="图片 37" descr="3"/>
          <p:cNvPicPr>
            <a:picLocks noChangeAspect="1"/>
          </p:cNvPicPr>
          <p:nvPr/>
        </p:nvPicPr>
        <p:blipFill>
          <a:blip r:embed="rId4"/>
          <a:srcRect b="31100"/>
          <a:stretch>
            <a:fillRect/>
          </a:stretch>
        </p:blipFill>
        <p:spPr>
          <a:xfrm>
            <a:off x="572135" y="4189730"/>
            <a:ext cx="2826385" cy="1948180"/>
          </a:xfrm>
          <a:prstGeom prst="rect">
            <a:avLst/>
          </a:prstGeom>
        </p:spPr>
      </p:pic>
      <p:pic>
        <p:nvPicPr>
          <p:cNvPr id="39" name="图片 38" descr="3"/>
          <p:cNvPicPr>
            <a:picLocks noChangeAspect="1"/>
          </p:cNvPicPr>
          <p:nvPr/>
        </p:nvPicPr>
        <p:blipFill>
          <a:blip r:embed="rId4"/>
          <a:srcRect t="67283" b="8440"/>
          <a:stretch>
            <a:fillRect/>
          </a:stretch>
        </p:blipFill>
        <p:spPr>
          <a:xfrm>
            <a:off x="2399665" y="4927600"/>
            <a:ext cx="3230880" cy="7848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0" y="177800"/>
            <a:ext cx="880745" cy="109918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3670" y="60960"/>
            <a:ext cx="595122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2. 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Adjacency Matrix and Graph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  </a:t>
            </a:r>
            <a:endParaRPr lang="en-US" alt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3045" y="629920"/>
            <a:ext cx="6207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2.2 Adjacency Matrix </a:t>
            </a:r>
            <a:endParaRPr lang="en-US" alt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4170" y="138874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Modeling a real life problem as a graph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665" y="6406515"/>
            <a:ext cx="11824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[4] Pictures are from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https://distill.pub/2021/gnn-intro/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820" y="2132330"/>
            <a:ext cx="5591810" cy="31813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" y="2225040"/>
            <a:ext cx="5537200" cy="2792095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6026109" y="2681437"/>
            <a:ext cx="0" cy="2526665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787390" y="2655570"/>
            <a:ext cx="257175" cy="2705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4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583035" y="2655570"/>
            <a:ext cx="257175" cy="2705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3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3665" y="6094095"/>
            <a:ext cx="11824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[3] Pictures are from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CS224W: Machine Learning with Graphs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   http://web.stanford.edu/class/cs224w/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图片 9" descr="transparent"/>
          <p:cNvPicPr>
            <a:picLocks noChangeAspect="1"/>
          </p:cNvPicPr>
          <p:nvPr/>
        </p:nvPicPr>
        <p:blipFill>
          <a:blip r:embed="rId4"/>
          <a:srcRect t="2519" r="57542"/>
          <a:stretch>
            <a:fillRect/>
          </a:stretch>
        </p:blipFill>
        <p:spPr>
          <a:xfrm>
            <a:off x="9537065" y="2540"/>
            <a:ext cx="1379855" cy="14497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0" y="177800"/>
            <a:ext cx="880745" cy="109918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33045" y="629920"/>
            <a:ext cx="6207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2.3 Degree Matrix and Laplacian Matrix </a:t>
            </a:r>
            <a:endParaRPr lang="en-US" alt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670" y="60960"/>
            <a:ext cx="595122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2. 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Adjacency Matrix and Graph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  </a:t>
            </a:r>
            <a:endParaRPr lang="en-US" alt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2599" y="1504966"/>
            <a:ext cx="548274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Degree Matrix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" y="1276985"/>
            <a:ext cx="1906905" cy="919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275" y="1504950"/>
            <a:ext cx="1746885" cy="4641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15" y="2344420"/>
            <a:ext cx="1175385" cy="4051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770" y="2383155"/>
            <a:ext cx="1953895" cy="32766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892675" y="2287905"/>
            <a:ext cx="7299325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Laplacian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 Matrix /  Symmetric Normalized Laplacian Matrix(semi-definite) 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0370" y="335470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*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Laplace operator:</a:t>
            </a:r>
            <a:endParaRPr lang="en-US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775" y="3195955"/>
            <a:ext cx="4862195" cy="6858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811135" y="33096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sum of second derivative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210" y="3877945"/>
            <a:ext cx="1524000" cy="64135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625340" y="39871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for N variables</a:t>
            </a:r>
            <a:endParaRPr lang="en-US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3665" y="6400165"/>
            <a:ext cx="11824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[5] From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https://zhuanlan.zhihu.com/p/124727955?utm_source=wechat_timeline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425" y="5177155"/>
            <a:ext cx="6986270" cy="11391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4360" y="3888740"/>
            <a:ext cx="2506345" cy="19653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2345" y="5594985"/>
            <a:ext cx="848995" cy="682625"/>
          </a:xfrm>
          <a:prstGeom prst="rect">
            <a:avLst/>
          </a:prstGeom>
        </p:spPr>
      </p:pic>
      <p:cxnSp>
        <p:nvCxnSpPr>
          <p:cNvPr id="24" name="直接箭头连接符 23"/>
          <p:cNvCxnSpPr/>
          <p:nvPr/>
        </p:nvCxnSpPr>
        <p:spPr>
          <a:xfrm flipH="1">
            <a:off x="3505835" y="4639945"/>
            <a:ext cx="6350" cy="1012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512185" y="488124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To discrete case</a:t>
            </a:r>
            <a:endParaRPr lang="en-US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302240" y="4063365"/>
            <a:ext cx="257175" cy="2705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5</a:t>
            </a:r>
            <a:endParaRPr lang="zh-CN" altLang="en-US"/>
          </a:p>
        </p:txBody>
      </p:sp>
      <p:pic>
        <p:nvPicPr>
          <p:cNvPr id="2" name="图片 1" descr="transparent"/>
          <p:cNvPicPr>
            <a:picLocks noChangeAspect="1"/>
          </p:cNvPicPr>
          <p:nvPr/>
        </p:nvPicPr>
        <p:blipFill>
          <a:blip r:embed="rId11"/>
          <a:srcRect t="2519" r="57542"/>
          <a:stretch>
            <a:fillRect/>
          </a:stretch>
        </p:blipFill>
        <p:spPr>
          <a:xfrm>
            <a:off x="9537065" y="2540"/>
            <a:ext cx="1379855" cy="14497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0" y="177800"/>
            <a:ext cx="880745" cy="109918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3670" y="60960"/>
            <a:ext cx="595122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2. 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Adjacency Matrix and Graph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  </a:t>
            </a:r>
            <a:endParaRPr lang="en-US" alt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3045" y="629920"/>
            <a:ext cx="6207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2.4 </a:t>
            </a:r>
            <a:r>
              <a:rPr lang="en-US" altLang="zh-CN" sz="2400">
                <a:sym typeface="+mn-ea"/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Laplace operator in graph: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 </a:t>
            </a:r>
            <a:endParaRPr lang="en-US" alt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2554" y="1404636"/>
            <a:ext cx="548274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For node i: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755" y="1276985"/>
            <a:ext cx="2097405" cy="6591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10" y="743585"/>
            <a:ext cx="2506345" cy="19653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170" y="2218055"/>
            <a:ext cx="1061720" cy="682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995" y="1276985"/>
            <a:ext cx="2283460" cy="88646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22554" y="2816241"/>
            <a:ext cx="548274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For the whole graph :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5790" y="2647950"/>
            <a:ext cx="2362200" cy="2247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8350" y="3035300"/>
            <a:ext cx="1077595" cy="3714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709209" y="3037221"/>
            <a:ext cx="548274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Notice that: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0385" y="3733165"/>
            <a:ext cx="1369695" cy="87884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803824" y="3880501"/>
            <a:ext cx="548274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So that: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2630" y="5040630"/>
            <a:ext cx="83927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Consider undirected graph, Laplacian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Matrix is </a:t>
            </a:r>
            <a:r>
              <a:rPr lang="en-US" altLang="zh-CN" b="1" u="sng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real symmetric matrix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(</a:t>
            </a:r>
            <a:r>
              <a:rPr lang="zh-CN" alt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实对称矩阵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3915" y="5444490"/>
            <a:ext cx="106006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AutoNum type="arabicPeriod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N linear independent eigenvectors and orthogonal to each other</a:t>
            </a:r>
            <a:r>
              <a:rPr lang="zh-CN" alt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（</a:t>
            </a:r>
            <a:r>
              <a:rPr lang="en-US" altLang="zh-CN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N</a:t>
            </a:r>
            <a:r>
              <a:rPr lang="zh-CN" alt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个线性无关特征向量且相互</a:t>
            </a:r>
            <a:r>
              <a:rPr lang="zh-CN" alt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正交）</a:t>
            </a:r>
            <a:endParaRPr lang="zh-CN" altLang="en-US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  <a:p>
            <a:pPr marL="342900" indent="-342900">
              <a:buAutoNum type="arabicPeriod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Eigenvalue non negative</a:t>
            </a:r>
            <a:r>
              <a:rPr lang="zh-CN" alt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（特征值非</a:t>
            </a:r>
            <a:r>
              <a:rPr lang="zh-CN" alt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负）</a:t>
            </a:r>
            <a:endParaRPr lang="zh-CN" altLang="en-US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2" name="图片 1" descr="transparent"/>
          <p:cNvPicPr>
            <a:picLocks noChangeAspect="1"/>
          </p:cNvPicPr>
          <p:nvPr/>
        </p:nvPicPr>
        <p:blipFill>
          <a:blip r:embed="rId9"/>
          <a:srcRect t="2519" r="57542"/>
          <a:stretch>
            <a:fillRect/>
          </a:stretch>
        </p:blipFill>
        <p:spPr>
          <a:xfrm>
            <a:off x="9537065" y="2540"/>
            <a:ext cx="1379855" cy="14497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0" y="177800"/>
            <a:ext cx="880745" cy="109918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610600" y="6337300"/>
            <a:ext cx="2743200" cy="365125"/>
          </a:xfrm>
        </p:spPr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3670" y="60960"/>
            <a:ext cx="586041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3. 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Fourier Transform on Graph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  </a:t>
            </a:r>
            <a:endParaRPr 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" y="1547495"/>
            <a:ext cx="3302635" cy="7702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3045" y="629920"/>
            <a:ext cx="6207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3.1 </a:t>
            </a:r>
            <a:r>
              <a:rPr lang="en-US" altLang="zh-CN" sz="2400">
                <a:sym typeface="+mn-ea"/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C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onvolution(*)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: </a:t>
            </a:r>
            <a:endParaRPr 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49190" y="13449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is Fourier Transform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245" y="1340485"/>
            <a:ext cx="229235" cy="3727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830" y="1256030"/>
            <a:ext cx="2338070" cy="65341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9497695" y="1276985"/>
            <a:ext cx="257175" cy="2705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5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427085" y="2278380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Times New Roman" panose="02020603050405020304" charset="0"/>
                <a:cs typeface="Times New Roman" panose="02020603050405020304" charset="0"/>
              </a:rPr>
              <a:t>Fourier basis</a:t>
            </a:r>
            <a:endParaRPr lang="zh-CN" alt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8964930" y="1732915"/>
            <a:ext cx="109855" cy="554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675" y="2083435"/>
            <a:ext cx="2913380" cy="69659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01980" y="2954020"/>
            <a:ext cx="745426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Review that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Laplacian Matrix is </a:t>
            </a:r>
            <a:r>
              <a:rPr lang="en-US" altLang="zh-CN" b="1" u="sng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real symmetric matrix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8085" y="2868295"/>
            <a:ext cx="1179195" cy="539750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7398385" y="2559685"/>
            <a:ext cx="386715" cy="75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7269480" y="2712720"/>
            <a:ext cx="296545" cy="3225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110" y="4225925"/>
            <a:ext cx="1144905" cy="56578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9319260" y="5662930"/>
            <a:ext cx="4311015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We successfully do </a:t>
            </a:r>
            <a:endParaRPr lang="en-US" altLang="zh-CN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convolution in graph  </a:t>
            </a:r>
            <a:endParaRPr lang="en-US" altLang="zh-CN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rcRect r="903" b="14154"/>
          <a:stretch>
            <a:fillRect/>
          </a:stretch>
        </p:blipFill>
        <p:spPr>
          <a:xfrm>
            <a:off x="6014085" y="3737610"/>
            <a:ext cx="1184910" cy="35433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045" y="4213860"/>
            <a:ext cx="2337435" cy="58991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980" y="4768215"/>
            <a:ext cx="3039745" cy="78613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739140" y="3737610"/>
            <a:ext cx="745426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So Flourier Transform in graph can be depicted as: 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780" y="5584190"/>
            <a:ext cx="5367655" cy="7512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1215" y="5208270"/>
            <a:ext cx="3360420" cy="14420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71145" y="6442075"/>
            <a:ext cx="78619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[5] Refer to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https://zhuanlan.zhihu.com/p/124727955?utm_source=wechat_timeline</a:t>
            </a:r>
            <a:endParaRPr lang="zh-CN" altLang="en-US"/>
          </a:p>
        </p:txBody>
      </p:sp>
      <p:sp>
        <p:nvSpPr>
          <p:cNvPr id="31" name="左大括号 30"/>
          <p:cNvSpPr/>
          <p:nvPr/>
        </p:nvSpPr>
        <p:spPr>
          <a:xfrm rot="5400000">
            <a:off x="7338060" y="4046220"/>
            <a:ext cx="314960" cy="22301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350510" y="45631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Convolution Kernel / Learnable parameters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 descr="transparent"/>
          <p:cNvPicPr>
            <a:picLocks noChangeAspect="1"/>
          </p:cNvPicPr>
          <p:nvPr/>
        </p:nvPicPr>
        <p:blipFill>
          <a:blip r:embed="rId13"/>
          <a:srcRect t="2519" r="57542"/>
          <a:stretch>
            <a:fillRect/>
          </a:stretch>
        </p:blipFill>
        <p:spPr>
          <a:xfrm>
            <a:off x="9537065" y="2540"/>
            <a:ext cx="1379855" cy="14497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0110" y="1090295"/>
            <a:ext cx="28067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0" y="170815"/>
            <a:ext cx="880745" cy="109918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3670" y="60960"/>
            <a:ext cx="485584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4. 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Graph Neural Network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  </a:t>
            </a:r>
            <a:endParaRPr 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" y="1652270"/>
            <a:ext cx="5367655" cy="7512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775" y="1209675"/>
            <a:ext cx="3813175" cy="16363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640" y="2665730"/>
            <a:ext cx="3241675" cy="98806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78790" y="2903220"/>
            <a:ext cx="745426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For a K layer Neural Network:  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>
            <a:off x="5083175" y="3321050"/>
            <a:ext cx="19685" cy="454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080510" y="37712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Activation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unction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5761355" y="3313430"/>
            <a:ext cx="1022985" cy="4260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56715" y="378587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Feature in layer k+1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705" y="4570095"/>
            <a:ext cx="3625850" cy="7480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78790" y="4805045"/>
            <a:ext cx="745426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Later study proves that: 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3300730" y="3321050"/>
            <a:ext cx="779780" cy="425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3257550" y="4172585"/>
            <a:ext cx="588645" cy="572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4693920" y="4137660"/>
            <a:ext cx="2159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405245" y="37712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Learnable parameters in layer k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6711950" y="4194175"/>
            <a:ext cx="641985" cy="577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左大括号 30"/>
          <p:cNvSpPr/>
          <p:nvPr/>
        </p:nvSpPr>
        <p:spPr>
          <a:xfrm rot="16200000">
            <a:off x="5358130" y="4830445"/>
            <a:ext cx="314960" cy="10687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690" y="5623560"/>
            <a:ext cx="1953895" cy="32766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711950" y="5603240"/>
            <a:ext cx="19037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Laplacian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Matrix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33045" y="629920"/>
            <a:ext cx="6207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4.1 </a:t>
            </a:r>
            <a:r>
              <a:rPr lang="en-US" altLang="zh-CN" sz="2400">
                <a:sym typeface="+mn-ea"/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GNN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in Spectral Domain: </a:t>
            </a:r>
            <a:endParaRPr 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pic>
        <p:nvPicPr>
          <p:cNvPr id="19" name="图片 18" descr="transparent"/>
          <p:cNvPicPr>
            <a:picLocks noChangeAspect="1"/>
          </p:cNvPicPr>
          <p:nvPr/>
        </p:nvPicPr>
        <p:blipFill>
          <a:blip r:embed="rId7"/>
          <a:srcRect t="2519" r="57542"/>
          <a:stretch>
            <a:fillRect/>
          </a:stretch>
        </p:blipFill>
        <p:spPr>
          <a:xfrm>
            <a:off x="9537065" y="2540"/>
            <a:ext cx="1379855" cy="14497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680" y="2907030"/>
            <a:ext cx="5497195" cy="21062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340" y="2214880"/>
            <a:ext cx="6478905" cy="29851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3670" y="6054725"/>
            <a:ext cx="11824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[6] Pictures are from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CS224W: Machine Learning with Graphs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   http://web.stanford.edu/class/cs224w/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[7] Refer to https://www.bilibili.com/video/BV1Vw411R7Fj?p=3&amp;vd_source=fd3ebedaa3bcd36779a7cd2e29e73fcf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670" y="60960"/>
            <a:ext cx="485584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4. 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Graph Neural Network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  </a:t>
            </a:r>
            <a:endParaRPr 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3045" y="629920"/>
            <a:ext cx="6207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4.2 </a:t>
            </a:r>
            <a:r>
              <a:rPr lang="en-US" altLang="zh-CN" sz="2400">
                <a:sym typeface="+mn-ea"/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GNN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in Spatial  Domain: </a:t>
            </a:r>
            <a:endParaRPr 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00" y="170815"/>
            <a:ext cx="880745" cy="10991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025" y="1056005"/>
            <a:ext cx="3625850" cy="74803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97840" y="1918335"/>
            <a:ext cx="745426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For every node:  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7840" y="1320165"/>
            <a:ext cx="745426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For a graph:  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8450" y="5610860"/>
            <a:ext cx="107353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Graph neural network can be regarded as a process of continuously aggregating neighbor information !!!</a:t>
            </a:r>
            <a:endParaRPr lang="en-US" altLang="zh-CN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922635" y="2016125"/>
            <a:ext cx="257175" cy="2705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6</a:t>
            </a:r>
            <a:endParaRPr lang="zh-CN" altLang="en-US"/>
          </a:p>
        </p:txBody>
      </p:sp>
      <p:pic>
        <p:nvPicPr>
          <p:cNvPr id="2" name="图片 1" descr="transparent"/>
          <p:cNvPicPr>
            <a:picLocks noChangeAspect="1"/>
          </p:cNvPicPr>
          <p:nvPr/>
        </p:nvPicPr>
        <p:blipFill>
          <a:blip r:embed="rId6"/>
          <a:srcRect t="2519" r="57542"/>
          <a:stretch>
            <a:fillRect/>
          </a:stretch>
        </p:blipFill>
        <p:spPr>
          <a:xfrm>
            <a:off x="9537065" y="2540"/>
            <a:ext cx="1379855" cy="144970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clrChange>
              <a:clrFrom>
                <a:srgbClr val="D9DBD8">
                  <a:alpha val="100000"/>
                </a:srgbClr>
              </a:clrFrom>
              <a:clrTo>
                <a:srgbClr val="D9DBD8">
                  <a:alpha val="100000"/>
                  <a:alpha val="0"/>
                </a:srgbClr>
              </a:clrTo>
            </a:clrChange>
            <a:biLevel thresh="50000"/>
          </a:blip>
          <a:srcRect l="11032" r="18583" b="14426"/>
          <a:stretch>
            <a:fillRect/>
          </a:stretch>
        </p:blipFill>
        <p:spPr>
          <a:xfrm rot="16200000">
            <a:off x="6243320" y="-424180"/>
            <a:ext cx="1914525" cy="31038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752840" y="260985"/>
            <a:ext cx="257175" cy="270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7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0" y="170815"/>
            <a:ext cx="880745" cy="109918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33045" y="629920"/>
            <a:ext cx="102323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4.3 </a:t>
            </a:r>
            <a:r>
              <a:rPr lang="en-US" altLang="zh-CN" sz="2400">
                <a:sym typeface="+mn-ea"/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Why do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aggregate information works--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Weisfeiler-Lehamn(WL) Test</a:t>
            </a:r>
            <a:endParaRPr 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 </a:t>
            </a:r>
            <a:endParaRPr 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670" y="60960"/>
            <a:ext cx="485584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4. 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Graph Neural Network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  </a:t>
            </a:r>
            <a:endParaRPr 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7035" y="1091565"/>
            <a:ext cx="3397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Graph Isomorphism</a:t>
            </a:r>
            <a:endParaRPr lang="en-US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90" y="1091565"/>
            <a:ext cx="6064250" cy="529399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07035" y="1459865"/>
            <a:ext cx="301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1-d WL-Test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33045" y="6390005"/>
            <a:ext cx="11824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[7] Pictures are from https://zhuanlan.zhihu.com/p/384852087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252460" y="1189355"/>
            <a:ext cx="257175" cy="270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7</a:t>
            </a:r>
            <a:endParaRPr lang="zh-CN" altLang="en-US"/>
          </a:p>
        </p:txBody>
      </p:sp>
      <p:pic>
        <p:nvPicPr>
          <p:cNvPr id="10" name="图片 9" descr="transparent"/>
          <p:cNvPicPr>
            <a:picLocks noChangeAspect="1"/>
          </p:cNvPicPr>
          <p:nvPr/>
        </p:nvPicPr>
        <p:blipFill>
          <a:blip r:embed="rId3"/>
          <a:srcRect t="2519" r="57542"/>
          <a:stretch>
            <a:fillRect/>
          </a:stretch>
        </p:blipFill>
        <p:spPr>
          <a:xfrm>
            <a:off x="9537065" y="2540"/>
            <a:ext cx="1379855" cy="14497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0" y="170815"/>
            <a:ext cx="880745" cy="109918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33045" y="629920"/>
            <a:ext cx="102323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4.3 </a:t>
            </a:r>
            <a:r>
              <a:rPr lang="en-US" altLang="zh-CN" sz="2400">
                <a:sym typeface="+mn-ea"/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Why do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aggregate information works--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Weisfeiler-Lehamn(WL) Test</a:t>
            </a:r>
            <a:endParaRPr 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 </a:t>
            </a:r>
            <a:endParaRPr 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670" y="60960"/>
            <a:ext cx="485584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4. 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Graph Neural Network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  </a:t>
            </a:r>
            <a:endParaRPr 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74360" y="1459865"/>
            <a:ext cx="257175" cy="270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7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60" y="2907665"/>
            <a:ext cx="3043555" cy="10344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74345" y="1614170"/>
            <a:ext cx="301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K=3: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130" y="3051175"/>
            <a:ext cx="2834640" cy="9493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584190" y="3132455"/>
            <a:ext cx="301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1-MPNN: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0365" y="3132455"/>
            <a:ext cx="301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1-WL-Test: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390" y="3120390"/>
            <a:ext cx="2148205" cy="26225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80365" y="4545965"/>
            <a:ext cx="5358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MPNN's expressiveness upper bound is 1-WL test</a:t>
            </a:r>
            <a:endParaRPr lang="en-US" altLang="zh-CN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760" y="1459865"/>
            <a:ext cx="3502660" cy="126873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380365" y="5558155"/>
            <a:ext cx="6332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WL-Test is a strong prove of GNN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33045" y="6390005"/>
            <a:ext cx="11824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[7] Pictures are from https://zhuanlan.zhihu.com/p/384852087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图片 9" descr="transparent"/>
          <p:cNvPicPr>
            <a:picLocks noChangeAspect="1"/>
          </p:cNvPicPr>
          <p:nvPr/>
        </p:nvPicPr>
        <p:blipFill>
          <a:blip r:embed="rId6"/>
          <a:srcRect t="2519" r="57542"/>
          <a:stretch>
            <a:fillRect/>
          </a:stretch>
        </p:blipFill>
        <p:spPr>
          <a:xfrm>
            <a:off x="9537065" y="2540"/>
            <a:ext cx="1379855" cy="14497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0" y="177800"/>
            <a:ext cx="880745" cy="109918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33045" y="629920"/>
            <a:ext cx="102323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5.1 </a:t>
            </a:r>
            <a:r>
              <a:rPr lang="en-US" altLang="zh-CN" sz="2400">
                <a:sym typeface="+mn-ea"/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GNN architecture</a:t>
            </a:r>
            <a:endParaRPr 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 </a:t>
            </a:r>
            <a:endParaRPr 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670" y="60960"/>
            <a:ext cx="485584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5. 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Graph Neural Network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  </a:t>
            </a:r>
            <a:endParaRPr 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285" y="691515"/>
            <a:ext cx="4118610" cy="3023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276985"/>
            <a:ext cx="2512695" cy="22421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80" y="3173730"/>
            <a:ext cx="561975" cy="509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00" y="3761740"/>
            <a:ext cx="6022340" cy="28365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3055" y="3761740"/>
            <a:ext cx="409575" cy="304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3055" y="6368415"/>
            <a:ext cx="409575" cy="30480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7541895" y="5112385"/>
            <a:ext cx="6332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GNN in node-level task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98385" y="2018665"/>
            <a:ext cx="6332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Aggregate information from nodes’ neighbors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255" y="3519170"/>
            <a:ext cx="797560" cy="5473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605" y="3761740"/>
            <a:ext cx="410845" cy="7080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1970" y="5890260"/>
            <a:ext cx="410845" cy="7080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4175" y="6153785"/>
            <a:ext cx="548640" cy="547370"/>
          </a:xfrm>
          <a:prstGeom prst="rect">
            <a:avLst/>
          </a:prstGeom>
        </p:spPr>
      </p:pic>
      <p:pic>
        <p:nvPicPr>
          <p:cNvPr id="16" name="图片 15" descr="transparent"/>
          <p:cNvPicPr>
            <a:picLocks noChangeAspect="1"/>
          </p:cNvPicPr>
          <p:nvPr/>
        </p:nvPicPr>
        <p:blipFill>
          <a:blip r:embed="rId9"/>
          <a:srcRect t="2519" r="57542"/>
          <a:stretch>
            <a:fillRect/>
          </a:stretch>
        </p:blipFill>
        <p:spPr>
          <a:xfrm>
            <a:off x="9537065" y="2540"/>
            <a:ext cx="1379855" cy="14497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0" y="177800"/>
            <a:ext cx="880745" cy="109918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3670" y="60960"/>
            <a:ext cx="38068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5. 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GNN Application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  </a:t>
            </a:r>
            <a:endParaRPr 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3045" y="629920"/>
            <a:ext cx="102323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5.2 </a:t>
            </a:r>
            <a:r>
              <a:rPr lang="en-US" altLang="zh-CN" sz="2400">
                <a:sym typeface="+mn-ea"/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More study</a:t>
            </a:r>
            <a:endParaRPr 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 </a:t>
            </a:r>
            <a:endParaRPr 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233045" y="941070"/>
            <a:ext cx="1100645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GNN Weakness:</a:t>
            </a:r>
            <a:endParaRPr lang="en-US" altLang="zh-CN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Need a pre-defined graph structures (i.e., adjacency matrix A)</a:t>
            </a:r>
            <a:endParaRPr lang="en-US" altLang="zh-CN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If graph structure does not exist, KNN-based&amp;Threshold-based methods are introduced to build adjacency and Laplacian matrices.</a:t>
            </a:r>
            <a:endParaRPr lang="en-US" altLang="zh-CN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2"/>
          <a:srcRect l="614" t="3285"/>
          <a:stretch>
            <a:fillRect/>
          </a:stretch>
        </p:blipFill>
        <p:spPr>
          <a:xfrm>
            <a:off x="347345" y="3320565"/>
            <a:ext cx="4676775" cy="80327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0" y="4334597"/>
            <a:ext cx="4578350" cy="180403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12" y="4079390"/>
            <a:ext cx="4796790" cy="991870"/>
          </a:xfrm>
          <a:prstGeom prst="rect">
            <a:avLst/>
          </a:prstGeom>
        </p:spPr>
      </p:pic>
      <p:cxnSp>
        <p:nvCxnSpPr>
          <p:cNvPr id="119" name="直接连接符 118"/>
          <p:cNvCxnSpPr/>
          <p:nvPr/>
        </p:nvCxnSpPr>
        <p:spPr>
          <a:xfrm>
            <a:off x="5570179" y="3252937"/>
            <a:ext cx="4445" cy="288544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0" name="图片 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667" y="5203975"/>
            <a:ext cx="3999865" cy="1264285"/>
          </a:xfrm>
          <a:prstGeom prst="rect">
            <a:avLst/>
          </a:prstGeom>
        </p:spPr>
      </p:pic>
      <p:sp>
        <p:nvSpPr>
          <p:cNvPr id="121" name="文本框 120"/>
          <p:cNvSpPr txBox="1"/>
          <p:nvPr/>
        </p:nvSpPr>
        <p:spPr>
          <a:xfrm>
            <a:off x="233045" y="2794000"/>
            <a:ext cx="5872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Solutions: SPGCL--a brand new adjacency matrix builder</a:t>
            </a:r>
            <a:endParaRPr lang="zh-CN" altLang="en-US"/>
          </a:p>
        </p:txBody>
      </p:sp>
      <p:sp>
        <p:nvSpPr>
          <p:cNvPr id="122" name="文本框 121"/>
          <p:cNvSpPr txBox="1"/>
          <p:nvPr/>
        </p:nvSpPr>
        <p:spPr>
          <a:xfrm>
            <a:off x="233045" y="6390005"/>
            <a:ext cx="11824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[8] Refer to </a:t>
            </a:r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Mining Spatio-Temporal Relations via Self-Paced Graph Contrastive Learning. KDD2022</a:t>
            </a:r>
            <a:endParaRPr lang="zh-CN" altLang="en-US" i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23" name="图片 122"/>
          <p:cNvPicPr>
            <a:picLocks noChangeAspect="1"/>
          </p:cNvPicPr>
          <p:nvPr/>
        </p:nvPicPr>
        <p:blipFill>
          <a:blip r:embed="rId6"/>
          <a:srcRect t="50837" b="10675"/>
          <a:stretch>
            <a:fillRect/>
          </a:stretch>
        </p:blipFill>
        <p:spPr>
          <a:xfrm>
            <a:off x="6120765" y="2262505"/>
            <a:ext cx="4805045" cy="1750060"/>
          </a:xfrm>
          <a:prstGeom prst="rect">
            <a:avLst/>
          </a:prstGeom>
        </p:spPr>
      </p:pic>
      <p:sp>
        <p:nvSpPr>
          <p:cNvPr id="125" name="文本框 124"/>
          <p:cNvSpPr txBox="1"/>
          <p:nvPr/>
        </p:nvSpPr>
        <p:spPr>
          <a:xfrm>
            <a:off x="10754360" y="2470150"/>
            <a:ext cx="257175" cy="270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8</a:t>
            </a:r>
            <a:endParaRPr lang="zh-CN" altLang="en-US"/>
          </a:p>
        </p:txBody>
      </p:sp>
      <p:pic>
        <p:nvPicPr>
          <p:cNvPr id="10" name="图片 9" descr="transparent"/>
          <p:cNvPicPr>
            <a:picLocks noChangeAspect="1"/>
          </p:cNvPicPr>
          <p:nvPr/>
        </p:nvPicPr>
        <p:blipFill>
          <a:blip r:embed="rId7"/>
          <a:srcRect t="2519" r="57542"/>
          <a:stretch>
            <a:fillRect/>
          </a:stretch>
        </p:blipFill>
        <p:spPr>
          <a:xfrm>
            <a:off x="9537065" y="2540"/>
            <a:ext cx="1379855" cy="14497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0627875F-DBEA-4A41-BBDC-1A203EA10EFE}" type="slidenum">
              <a:rPr lang="en-US" sz="118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</a:rPr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0" y="2302920"/>
            <a:ext cx="606240" cy="554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4"/>
          <p:cNvSpPr/>
          <p:nvPr/>
        </p:nvSpPr>
        <p:spPr>
          <a:xfrm>
            <a:off x="606600" y="2302920"/>
            <a:ext cx="606240" cy="554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04" name="CustomShape 5"/>
          <p:cNvSpPr/>
          <p:nvPr/>
        </p:nvSpPr>
        <p:spPr>
          <a:xfrm>
            <a:off x="1212840" y="2302920"/>
            <a:ext cx="606240" cy="55440"/>
          </a:xfrm>
          <a:prstGeom prst="rect">
            <a:avLst/>
          </a:prstGeom>
          <a:solidFill>
            <a:srgbClr val="005CA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05" name="CustomShape 6"/>
          <p:cNvSpPr/>
          <p:nvPr/>
        </p:nvSpPr>
        <p:spPr>
          <a:xfrm>
            <a:off x="1819440" y="2302920"/>
            <a:ext cx="606240" cy="554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6" name="CustomShape 7"/>
          <p:cNvSpPr/>
          <p:nvPr/>
        </p:nvSpPr>
        <p:spPr>
          <a:xfrm>
            <a:off x="2554920" y="1790640"/>
            <a:ext cx="671904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600" b="0" strike="noStrike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Outline</a:t>
            </a:r>
            <a:endParaRPr lang="en-US" sz="6600" b="0" strike="noStrike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07" name="CustomShape 8"/>
          <p:cNvSpPr/>
          <p:nvPr/>
        </p:nvSpPr>
        <p:spPr>
          <a:xfrm>
            <a:off x="2554920" y="3143970"/>
            <a:ext cx="6413040" cy="20932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Arial" panose="020B0604020202020204"/>
              <a:buChar char="•"/>
            </a:pPr>
            <a:r>
              <a:rPr lang="en-US" sz="3600" b="0" strike="noStrike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W</a:t>
            </a:r>
            <a:r>
              <a:rPr lang="en-US" sz="3600" b="0" strike="noStrike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hat is Relational Data</a:t>
            </a:r>
            <a:endParaRPr lang="en-US" sz="3600" b="0" strike="noStrike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Arial" panose="020B0604020202020204"/>
              <a:buChar char="•"/>
            </a:pPr>
            <a:r>
              <a:rPr lang="en-US" sz="3600" b="0" strike="noStrike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Adjacency Matrix and Graph</a:t>
            </a:r>
            <a:endParaRPr lang="en-US" sz="3600" b="0" strike="noStrike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Arial" panose="020B0604020202020204"/>
              <a:buChar char="•"/>
            </a:pPr>
            <a:r>
              <a:rPr lang="en-US" sz="3600" b="0" strike="noStrike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Fourier Transform on Graph</a:t>
            </a:r>
            <a:endParaRPr lang="en-US" sz="3600" b="0" strike="noStrike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Arial" panose="020B0604020202020204"/>
              <a:buChar char="•"/>
            </a:pPr>
            <a:r>
              <a:rPr lang="en-US" sz="3600" b="0" strike="noStrike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Graph Neural Network</a:t>
            </a:r>
            <a:endParaRPr lang="en-US" sz="3600" b="0" strike="noStrike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Arial" panose="020B0604020202020204"/>
              <a:buChar char="•"/>
            </a:pPr>
            <a:r>
              <a:rPr lang="en-US" sz="3600" b="0" strike="noStrike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GNN Application</a:t>
            </a:r>
            <a:endParaRPr lang="en-US" sz="3600" b="0" strike="noStrike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  <a:p>
            <a:pPr indent="0">
              <a:lnSpc>
                <a:spcPct val="120000"/>
              </a:lnSpc>
              <a:buClr>
                <a:srgbClr val="FF0000"/>
              </a:buClr>
              <a:buFont typeface="Arial" panose="020B0604020202020204"/>
              <a:buNone/>
            </a:pPr>
            <a:endParaRPr lang="en-US" sz="3600" b="0" strike="noStrike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08" name="CustomShape 9"/>
          <p:cNvSpPr/>
          <p:nvPr/>
        </p:nvSpPr>
        <p:spPr>
          <a:xfrm>
            <a:off x="0" y="34920"/>
            <a:ext cx="837720" cy="584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TextShape 1"/>
          <p:cNvSpPr txBox="1"/>
          <p:nvPr/>
        </p:nvSpPr>
        <p:spPr>
          <a:xfrm>
            <a:off x="75096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2022-08-06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0" y="177800"/>
            <a:ext cx="880745" cy="109918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transparent"/>
          <p:cNvPicPr>
            <a:picLocks noChangeAspect="1"/>
          </p:cNvPicPr>
          <p:nvPr/>
        </p:nvPicPr>
        <p:blipFill>
          <a:blip r:embed="rId2"/>
          <a:srcRect t="2519" r="57542"/>
          <a:stretch>
            <a:fillRect/>
          </a:stretch>
        </p:blipFill>
        <p:spPr>
          <a:xfrm>
            <a:off x="9537065" y="2540"/>
            <a:ext cx="1379855" cy="1449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0" y="177800"/>
            <a:ext cx="880745" cy="109918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76835"/>
            <a:ext cx="9250045" cy="6563360"/>
          </a:xfrm>
          <a:prstGeom prst="rect">
            <a:avLst/>
          </a:prstGeom>
        </p:spPr>
      </p:pic>
      <p:pic>
        <p:nvPicPr>
          <p:cNvPr id="10" name="图片 9" descr="transparent"/>
          <p:cNvPicPr>
            <a:picLocks noChangeAspect="1"/>
          </p:cNvPicPr>
          <p:nvPr/>
        </p:nvPicPr>
        <p:blipFill>
          <a:blip r:embed="rId3"/>
          <a:srcRect t="2519" r="57542"/>
          <a:stretch>
            <a:fillRect/>
          </a:stretch>
        </p:blipFill>
        <p:spPr>
          <a:xfrm>
            <a:off x="9537065" y="2540"/>
            <a:ext cx="1379855" cy="14497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0" y="177800"/>
            <a:ext cx="880745" cy="109918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86" name="CustomShape 7"/>
          <p:cNvSpPr/>
          <p:nvPr/>
        </p:nvSpPr>
        <p:spPr>
          <a:xfrm>
            <a:off x="3189175" y="2286595"/>
            <a:ext cx="78530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8800" b="1" i="1" strike="noStrike" spc="-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Thank you!</a:t>
            </a:r>
            <a:endParaRPr lang="en-US" sz="8800" b="1" i="1" strike="noStrike" spc="-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pic>
        <p:nvPicPr>
          <p:cNvPr id="10" name="图片 9" descr="transparent"/>
          <p:cNvPicPr>
            <a:picLocks noChangeAspect="1"/>
          </p:cNvPicPr>
          <p:nvPr/>
        </p:nvPicPr>
        <p:blipFill>
          <a:blip r:embed="rId2"/>
          <a:srcRect t="2519" r="57542"/>
          <a:stretch>
            <a:fillRect/>
          </a:stretch>
        </p:blipFill>
        <p:spPr>
          <a:xfrm>
            <a:off x="9537065" y="2540"/>
            <a:ext cx="1379855" cy="14497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0" y="177800"/>
            <a:ext cx="880745" cy="10991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3670" y="60960"/>
            <a:ext cx="484886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1. What is Relational Data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 </a:t>
            </a:r>
            <a:endParaRPr lang="en-US" alt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3045" y="629920"/>
            <a:ext cx="43002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1.1 Data in daily life</a:t>
            </a:r>
            <a:endParaRPr lang="en-US" alt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r="40155"/>
          <a:stretch>
            <a:fillRect/>
          </a:stretch>
        </p:blipFill>
        <p:spPr>
          <a:xfrm>
            <a:off x="1256665" y="1090295"/>
            <a:ext cx="3526155" cy="226885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889332" y="201056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Photos</a:t>
            </a:r>
            <a:r>
              <a:rPr lang="en-US" altLang="zh-CN" sz="1600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70" y="3450590"/>
            <a:ext cx="3486150" cy="28270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89332" y="499950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Text</a:t>
            </a:r>
            <a:r>
              <a:rPr lang="en-US" altLang="zh-CN" sz="1600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0" y="1417955"/>
            <a:ext cx="2857500" cy="126238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34670" y="6448961"/>
            <a:ext cx="11838533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</a:rPr>
              <a:t>[1] Photos are from bing.com</a:t>
            </a:r>
            <a:endParaRPr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80002" y="188102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Sounds</a:t>
            </a:r>
            <a:r>
              <a:rPr lang="en-US" altLang="zh-CN" sz="1600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395" y="3541395"/>
            <a:ext cx="2994025" cy="25425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980002" y="499950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Tabulars</a:t>
            </a:r>
            <a:endParaRPr lang="en-US" altLang="zh-CN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 descr="transparent"/>
          <p:cNvPicPr>
            <a:picLocks noChangeAspect="1"/>
          </p:cNvPicPr>
          <p:nvPr/>
        </p:nvPicPr>
        <p:blipFill>
          <a:blip r:embed="rId6"/>
          <a:srcRect t="2519" r="57542"/>
          <a:stretch>
            <a:fillRect/>
          </a:stretch>
        </p:blipFill>
        <p:spPr>
          <a:xfrm>
            <a:off x="9537065" y="2540"/>
            <a:ext cx="1379855" cy="14497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0" y="177800"/>
            <a:ext cx="880745" cy="10991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3045" y="629920"/>
            <a:ext cx="43002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1.2 Relational Data</a:t>
            </a:r>
            <a:endParaRPr lang="en-US" alt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670" y="60960"/>
            <a:ext cx="484886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1. What is Relational Data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 </a:t>
            </a:r>
            <a:endParaRPr lang="en-US" alt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10" y="1362075"/>
            <a:ext cx="2974975" cy="220281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813007" y="222328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Social Networks</a:t>
            </a:r>
            <a:r>
              <a:rPr lang="en-US" altLang="zh-CN" sz="1600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10" y="3836670"/>
            <a:ext cx="2974340" cy="24904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13175" y="5101590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Enterprise Data</a:t>
            </a:r>
            <a:r>
              <a:rPr lang="en-US" altLang="zh-CN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560" y="1362075"/>
            <a:ext cx="3165475" cy="22059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032240" y="2223135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Chemical Molecules</a:t>
            </a:r>
            <a:r>
              <a:rPr lang="en-US" altLang="zh-CN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240" y="3972560"/>
            <a:ext cx="3312795" cy="20427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032240" y="5101590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Transportation Network</a:t>
            </a:r>
            <a:r>
              <a:rPr lang="en-US" altLang="zh-CN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34670" y="6448961"/>
            <a:ext cx="11838533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</a:rPr>
              <a:t>[1] Photos are from bing.com</a:t>
            </a:r>
            <a:endParaRPr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 descr="transparent"/>
          <p:cNvPicPr>
            <a:picLocks noChangeAspect="1"/>
          </p:cNvPicPr>
          <p:nvPr/>
        </p:nvPicPr>
        <p:blipFill>
          <a:blip r:embed="rId6"/>
          <a:srcRect t="2519" r="57542"/>
          <a:stretch>
            <a:fillRect/>
          </a:stretch>
        </p:blipFill>
        <p:spPr>
          <a:xfrm>
            <a:off x="9537065" y="2540"/>
            <a:ext cx="1379855" cy="14497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0" y="177800"/>
            <a:ext cx="880745" cy="10991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3670" y="60960"/>
            <a:ext cx="484886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1. What is Relational Data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 </a:t>
            </a:r>
            <a:endParaRPr lang="en-US" alt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3045" y="629920"/>
            <a:ext cx="6207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1.3 Why is Relational Data more powerful? </a:t>
            </a:r>
            <a:endParaRPr lang="en-US" alt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3045" y="1339850"/>
            <a:ext cx="68586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1.   Items are not independent, it ought have “neighbors”  </a:t>
            </a:r>
            <a:endParaRPr lang="en-US" altLang="zh-CN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30" y="1997710"/>
            <a:ext cx="1022350" cy="16973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" y="3912235"/>
            <a:ext cx="3253105" cy="178752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930015" y="1988185"/>
            <a:ext cx="732218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Knowing some of his characteristics(play computers, otaku, sporty, fond of the social...), what are his hobbies?</a:t>
            </a:r>
            <a:endParaRPr lang="en-US" altLang="zh-CN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Err, maybe drama chaser, or competition chaser, or gamer??</a:t>
            </a:r>
            <a:endParaRPr lang="en-US" altLang="zh-CN" b="1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If we know that his friends are all fond of playing LOL&amp;CSGO, so what are his hobbies?</a:t>
            </a:r>
            <a:endParaRPr lang="en-US" altLang="zh-CN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Then I can confirm that his hobby is playing games!!</a:t>
            </a:r>
            <a:endParaRPr lang="en-US" altLang="zh-CN" b="1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09850" y="2043430"/>
            <a:ext cx="257175" cy="2705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084830" y="3839845"/>
            <a:ext cx="257175" cy="2705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33045" y="6149241"/>
            <a:ext cx="11838533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</a:rPr>
              <a:t>[2] Photos are from </a:t>
            </a:r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https://www.51pptmoban.com/sucai/6243.html</a:t>
            </a:r>
            <a:endParaRPr lang="en-US" altLang="zh-CN" sz="16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 descr="transparent"/>
          <p:cNvPicPr>
            <a:picLocks noChangeAspect="1"/>
          </p:cNvPicPr>
          <p:nvPr/>
        </p:nvPicPr>
        <p:blipFill>
          <a:blip r:embed="rId4"/>
          <a:srcRect t="2519" r="57542"/>
          <a:stretch>
            <a:fillRect/>
          </a:stretch>
        </p:blipFill>
        <p:spPr>
          <a:xfrm>
            <a:off x="9537065" y="2540"/>
            <a:ext cx="1379855" cy="14497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0" y="177800"/>
            <a:ext cx="880745" cy="10991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3670" y="60960"/>
            <a:ext cx="484886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1. What is Relational Data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 </a:t>
            </a:r>
            <a:endParaRPr lang="en-US" alt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3045" y="629920"/>
            <a:ext cx="6207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1.3 Why is Relational Data more powerful? </a:t>
            </a:r>
            <a:endParaRPr lang="en-US" alt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0980" y="1223645"/>
            <a:ext cx="88436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2.   Graph Data is Non Euclidean and hold permutation equivariance. </a:t>
            </a:r>
            <a:endParaRPr lang="en-US" altLang="zh-CN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3670" y="6400165"/>
            <a:ext cx="11824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[3] Pictures are from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CS224W: Machine Learning with Graphs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   http://web.stanford.edu/class/cs224w/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842645" y="1990090"/>
            <a:ext cx="10532110" cy="1800225"/>
            <a:chOff x="367" y="6654"/>
            <a:chExt cx="16586" cy="2835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/>
            <a:srcRect r="50074" b="52377"/>
            <a:stretch>
              <a:fillRect/>
            </a:stretch>
          </p:blipFill>
          <p:spPr>
            <a:xfrm>
              <a:off x="9570" y="6664"/>
              <a:ext cx="1348" cy="1212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rcRect l="50778" b="52181"/>
            <a:stretch>
              <a:fillRect/>
            </a:stretch>
          </p:blipFill>
          <p:spPr>
            <a:xfrm>
              <a:off x="10941" y="6664"/>
              <a:ext cx="1329" cy="1217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"/>
            <a:srcRect t="49862" r="49296" b="6680"/>
            <a:stretch>
              <a:fillRect/>
            </a:stretch>
          </p:blipFill>
          <p:spPr>
            <a:xfrm>
              <a:off x="14643" y="6664"/>
              <a:ext cx="1369" cy="1106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"/>
            <a:srcRect l="48111" t="49862" r="-667" b="6287"/>
            <a:stretch>
              <a:fillRect/>
            </a:stretch>
          </p:blipFill>
          <p:spPr>
            <a:xfrm>
              <a:off x="13250" y="6654"/>
              <a:ext cx="1329" cy="1116"/>
            </a:xfrm>
            <a:prstGeom prst="rect">
              <a:avLst/>
            </a:prstGeom>
          </p:spPr>
        </p:pic>
        <p:grpSp>
          <p:nvGrpSpPr>
            <p:cNvPr id="33" name="组合 32"/>
            <p:cNvGrpSpPr/>
            <p:nvPr/>
          </p:nvGrpSpPr>
          <p:grpSpPr>
            <a:xfrm>
              <a:off x="367" y="6739"/>
              <a:ext cx="16587" cy="2750"/>
              <a:chOff x="367" y="6739"/>
              <a:chExt cx="16587" cy="2750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367" y="7661"/>
                <a:ext cx="7998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Does “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I</a:t>
                </a:r>
                <a:r>
                  <a:rPr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zh-CN" dirty="0">
                    <a:solidFill>
                      <a:schemeClr val="accent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Love </a:t>
                </a:r>
                <a:r>
                  <a:rPr lang="en-US" altLang="zh-CN" dirty="0">
                    <a:solidFill>
                      <a:srgbClr val="00B05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You</a:t>
                </a:r>
                <a:r>
                  <a:rPr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” equals to “</a:t>
                </a:r>
                <a:r>
                  <a:rPr lang="en-US" altLang="zh-CN" dirty="0">
                    <a:solidFill>
                      <a:srgbClr val="00B05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You </a:t>
                </a:r>
                <a:r>
                  <a:rPr lang="en-US" altLang="zh-CN" dirty="0">
                    <a:solidFill>
                      <a:schemeClr val="accent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Love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I</a:t>
                </a:r>
                <a:r>
                  <a:rPr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” ? </a:t>
                </a:r>
                <a:endParaRPr lang="en-US" altLang="zh-CN" sz="1600" b="1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631" y="7680"/>
                <a:ext cx="548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indent="0">
                  <a:buFont typeface="Arial" panose="020B0604020202020204" pitchFamily="34" charset="0"/>
                  <a:buNone/>
                </a:pP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X</a:t>
                </a:r>
                <a:endParaRPr lang="zh-CN" altLang="en-US"/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/>
              <a:srcRect t="49862" r="49296" b="6680"/>
              <a:stretch>
                <a:fillRect/>
              </a:stretch>
            </p:blipFill>
            <p:spPr>
              <a:xfrm>
                <a:off x="9549" y="7947"/>
                <a:ext cx="1369" cy="1106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2"/>
              <a:srcRect l="48111" t="49862" r="-667" b="6287"/>
              <a:stretch>
                <a:fillRect/>
              </a:stretch>
            </p:blipFill>
            <p:spPr>
              <a:xfrm>
                <a:off x="10941" y="7947"/>
                <a:ext cx="1329" cy="1116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2"/>
              <a:srcRect r="50074" b="52377"/>
              <a:stretch>
                <a:fillRect/>
              </a:stretch>
            </p:blipFill>
            <p:spPr>
              <a:xfrm>
                <a:off x="13231" y="7851"/>
                <a:ext cx="1348" cy="1212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2"/>
              <a:srcRect l="50778" b="52181"/>
              <a:stretch>
                <a:fillRect/>
              </a:stretch>
            </p:blipFill>
            <p:spPr>
              <a:xfrm>
                <a:off x="14683" y="7836"/>
                <a:ext cx="1329" cy="1217"/>
              </a:xfrm>
              <a:prstGeom prst="rect">
                <a:avLst/>
              </a:prstGeom>
            </p:spPr>
          </p:pic>
          <p:sp>
            <p:nvSpPr>
              <p:cNvPr id="30" name="文本框 29"/>
              <p:cNvSpPr txBox="1"/>
              <p:nvPr/>
            </p:nvSpPr>
            <p:spPr>
              <a:xfrm>
                <a:off x="16406" y="7534"/>
                <a:ext cx="548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indent="0">
                  <a:buFont typeface="Arial" panose="020B0604020202020204" pitchFamily="34" charset="0"/>
                  <a:buNone/>
                </a:pP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X</a:t>
                </a:r>
                <a:endParaRPr lang="zh-CN" altLang="en-US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2517" y="7680"/>
                <a:ext cx="467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indent="0">
                  <a:buFont typeface="Arial" panose="020B0604020202020204" pitchFamily="34" charset="0"/>
                  <a:buNone/>
                </a:pPr>
                <a:r>
                  <a:rPr lang="en-US" altLang="zh-CN"/>
                  <a:t>=</a:t>
                </a:r>
                <a:endParaRPr lang="en-US" altLang="zh-CN"/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>
                <a:off x="8809" y="6739"/>
                <a:ext cx="21" cy="275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组合 51"/>
          <p:cNvGrpSpPr/>
          <p:nvPr/>
        </p:nvGrpSpPr>
        <p:grpSpPr>
          <a:xfrm>
            <a:off x="717550" y="3865880"/>
            <a:ext cx="14102715" cy="2174240"/>
            <a:chOff x="880" y="2687"/>
            <a:chExt cx="22209" cy="3424"/>
          </a:xfrm>
        </p:grpSpPr>
        <p:sp>
          <p:nvSpPr>
            <p:cNvPr id="45" name="文本框 44"/>
            <p:cNvSpPr txBox="1"/>
            <p:nvPr/>
          </p:nvSpPr>
          <p:spPr>
            <a:xfrm>
              <a:off x="11559" y="3100"/>
              <a:ext cx="11531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Permutation Equivariant</a:t>
              </a:r>
              <a:endParaRPr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endParaRPr lang="en-US" altLang="zh-CN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880" y="2687"/>
              <a:ext cx="17003" cy="3424"/>
              <a:chOff x="880" y="2687"/>
              <a:chExt cx="17003" cy="3424"/>
            </a:xfrm>
          </p:grpSpPr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0" y="2687"/>
                <a:ext cx="2700" cy="3424"/>
              </a:xfrm>
              <a:prstGeom prst="rect">
                <a:avLst/>
              </a:prstGeom>
            </p:spPr>
          </p:pic>
          <p:grpSp>
            <p:nvGrpSpPr>
              <p:cNvPr id="48" name="组合 47"/>
              <p:cNvGrpSpPr/>
              <p:nvPr/>
            </p:nvGrpSpPr>
            <p:grpSpPr>
              <a:xfrm>
                <a:off x="4397" y="2871"/>
                <a:ext cx="13487" cy="3220"/>
                <a:chOff x="4397" y="2871"/>
                <a:chExt cx="13487" cy="3220"/>
              </a:xfrm>
            </p:grpSpPr>
            <p:sp>
              <p:nvSpPr>
                <p:cNvPr id="49" name="文本框 48"/>
                <p:cNvSpPr txBox="1"/>
                <p:nvPr/>
              </p:nvSpPr>
              <p:spPr>
                <a:xfrm>
                  <a:off x="11367" y="2904"/>
                  <a:ext cx="405" cy="426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r>
                    <a:rPr lang="en-US" altLang="zh-CN" b="1" baseline="30000" dirty="0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3</a:t>
                  </a:r>
                  <a:endParaRPr lang="zh-CN" altLang="en-US"/>
                </a:p>
              </p:txBody>
            </p:sp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97" y="2871"/>
                  <a:ext cx="6889" cy="3220"/>
                </a:xfrm>
                <a:prstGeom prst="rect">
                  <a:avLst/>
                </a:prstGeom>
              </p:spPr>
            </p:pic>
            <p:pic>
              <p:nvPicPr>
                <p:cNvPr id="51" name="图片 5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772" y="3959"/>
                  <a:ext cx="6113" cy="60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0" name="图片 9" descr="transparent"/>
          <p:cNvPicPr>
            <a:picLocks noChangeAspect="1"/>
          </p:cNvPicPr>
          <p:nvPr/>
        </p:nvPicPr>
        <p:blipFill>
          <a:blip r:embed="rId6"/>
          <a:srcRect t="2519" r="57542"/>
          <a:stretch>
            <a:fillRect/>
          </a:stretch>
        </p:blipFill>
        <p:spPr>
          <a:xfrm>
            <a:off x="9537065" y="2540"/>
            <a:ext cx="1379855" cy="14497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0" y="177800"/>
            <a:ext cx="880745" cy="10991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3670" y="60960"/>
            <a:ext cx="484886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1. What is Relational Data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 </a:t>
            </a:r>
            <a:endParaRPr lang="en-US" alt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3045" y="629920"/>
            <a:ext cx="6207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1.3 Why is Relational Data more powerful? </a:t>
            </a:r>
            <a:endParaRPr lang="en-US" alt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0980" y="1223645"/>
            <a:ext cx="88436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2.   Graph </a:t>
            </a: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is a general representation of Text &amp; Image. </a:t>
            </a:r>
            <a:endParaRPr lang="en-US" altLang="zh-CN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-464820" y="1898650"/>
            <a:ext cx="8017510" cy="1793875"/>
            <a:chOff x="358" y="6664"/>
            <a:chExt cx="12626" cy="2825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/>
            <a:srcRect r="50074" b="52377"/>
            <a:stretch>
              <a:fillRect/>
            </a:stretch>
          </p:blipFill>
          <p:spPr>
            <a:xfrm>
              <a:off x="9570" y="6664"/>
              <a:ext cx="1348" cy="1212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rcRect l="50778" b="52181"/>
            <a:stretch>
              <a:fillRect/>
            </a:stretch>
          </p:blipFill>
          <p:spPr>
            <a:xfrm>
              <a:off x="10941" y="6664"/>
              <a:ext cx="1329" cy="1217"/>
            </a:xfrm>
            <a:prstGeom prst="rect">
              <a:avLst/>
            </a:prstGeom>
          </p:spPr>
        </p:pic>
        <p:grpSp>
          <p:nvGrpSpPr>
            <p:cNvPr id="33" name="组合 32"/>
            <p:cNvGrpSpPr/>
            <p:nvPr/>
          </p:nvGrpSpPr>
          <p:grpSpPr>
            <a:xfrm>
              <a:off x="358" y="6739"/>
              <a:ext cx="12626" cy="2750"/>
              <a:chOff x="358" y="6739"/>
              <a:chExt cx="12626" cy="2750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358" y="7768"/>
                <a:ext cx="7998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                      I</a:t>
                </a:r>
                <a:r>
                  <a:rPr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zh-CN" dirty="0">
                    <a:solidFill>
                      <a:schemeClr val="accent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Love </a:t>
                </a:r>
                <a:r>
                  <a:rPr lang="en-US" altLang="zh-CN" dirty="0">
                    <a:solidFill>
                      <a:srgbClr val="00B05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You</a:t>
                </a:r>
                <a:r>
                  <a:rPr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 =  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I </a:t>
                </a:r>
                <a:r>
                  <a:rPr lang="en-US" altLang="zh-CN" dirty="0">
                    <a:solidFill>
                      <a:srgbClr val="00B05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   </a:t>
                </a:r>
                <a:r>
                  <a:rPr lang="en-US" altLang="zh-CN" dirty="0">
                    <a:solidFill>
                      <a:schemeClr val="accent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Love     </a:t>
                </a:r>
                <a:r>
                  <a:rPr lang="en-US" altLang="zh-CN" dirty="0">
                    <a:solidFill>
                      <a:srgbClr val="00B050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You</a:t>
                </a:r>
                <a:r>
                  <a:rPr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endParaRPr lang="en-US" altLang="zh-CN" sz="1600" b="1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/>
              <a:srcRect t="49862" r="49296" b="6680"/>
              <a:stretch>
                <a:fillRect/>
              </a:stretch>
            </p:blipFill>
            <p:spPr>
              <a:xfrm>
                <a:off x="9549" y="7947"/>
                <a:ext cx="1369" cy="1106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2"/>
              <a:srcRect l="48111" t="49862" r="-667" b="6287"/>
              <a:stretch>
                <a:fillRect/>
              </a:stretch>
            </p:blipFill>
            <p:spPr>
              <a:xfrm>
                <a:off x="10941" y="7947"/>
                <a:ext cx="1329" cy="1116"/>
              </a:xfrm>
              <a:prstGeom prst="rect">
                <a:avLst/>
              </a:prstGeom>
            </p:spPr>
          </p:pic>
          <p:sp>
            <p:nvSpPr>
              <p:cNvPr id="31" name="文本框 30"/>
              <p:cNvSpPr txBox="1"/>
              <p:nvPr/>
            </p:nvSpPr>
            <p:spPr>
              <a:xfrm>
                <a:off x="12517" y="7680"/>
                <a:ext cx="467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indent="0">
                  <a:buFont typeface="Arial" panose="020B0604020202020204" pitchFamily="34" charset="0"/>
                  <a:buNone/>
                </a:pPr>
                <a:r>
                  <a:rPr lang="en-US" altLang="zh-CN"/>
                  <a:t>=</a:t>
                </a:r>
                <a:endParaRPr lang="en-US" altLang="zh-CN"/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>
                <a:off x="8199" y="6739"/>
                <a:ext cx="21" cy="275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0" name="图片 9" descr="transparent"/>
          <p:cNvPicPr>
            <a:picLocks noChangeAspect="1"/>
          </p:cNvPicPr>
          <p:nvPr/>
        </p:nvPicPr>
        <p:blipFill>
          <a:blip r:embed="rId3"/>
          <a:srcRect t="2519" r="57542"/>
          <a:stretch>
            <a:fillRect/>
          </a:stretch>
        </p:blipFill>
        <p:spPr>
          <a:xfrm>
            <a:off x="9537065" y="2540"/>
            <a:ext cx="1379855" cy="1449705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V="1">
            <a:off x="2413635" y="2802890"/>
            <a:ext cx="279400" cy="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3181985" y="2818765"/>
            <a:ext cx="279400" cy="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 r="50074" b="52377"/>
          <a:stretch>
            <a:fillRect/>
          </a:stretch>
        </p:blipFill>
        <p:spPr>
          <a:xfrm>
            <a:off x="7872095" y="1809750"/>
            <a:ext cx="855980" cy="7696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rcRect l="50778" b="52181"/>
          <a:stretch>
            <a:fillRect/>
          </a:stretch>
        </p:blipFill>
        <p:spPr>
          <a:xfrm>
            <a:off x="9284335" y="1809750"/>
            <a:ext cx="843915" cy="77279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rcRect t="49862" r="49296" b="6680"/>
          <a:stretch>
            <a:fillRect/>
          </a:stretch>
        </p:blipFill>
        <p:spPr>
          <a:xfrm>
            <a:off x="7872095" y="2949575"/>
            <a:ext cx="869315" cy="70231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rcRect l="48111" t="49862" r="-667" b="6287"/>
          <a:stretch>
            <a:fillRect/>
          </a:stretch>
        </p:blipFill>
        <p:spPr>
          <a:xfrm>
            <a:off x="9284335" y="2948305"/>
            <a:ext cx="843915" cy="708660"/>
          </a:xfrm>
          <a:prstGeom prst="rect">
            <a:avLst/>
          </a:prstGeom>
        </p:spPr>
      </p:pic>
      <p:cxnSp>
        <p:nvCxnSpPr>
          <p:cNvPr id="37" name="直接连接符 36"/>
          <p:cNvCxnSpPr>
            <a:stCxn id="16" idx="2"/>
            <a:endCxn id="23" idx="0"/>
          </p:cNvCxnSpPr>
          <p:nvPr/>
        </p:nvCxnSpPr>
        <p:spPr>
          <a:xfrm>
            <a:off x="8300085" y="2579370"/>
            <a:ext cx="6985" cy="370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23" idx="3"/>
            <a:endCxn id="35" idx="1"/>
          </p:cNvCxnSpPr>
          <p:nvPr/>
        </p:nvCxnSpPr>
        <p:spPr>
          <a:xfrm>
            <a:off x="8741410" y="3300730"/>
            <a:ext cx="54292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6" idx="3"/>
            <a:endCxn id="20" idx="1"/>
          </p:cNvCxnSpPr>
          <p:nvPr/>
        </p:nvCxnSpPr>
        <p:spPr>
          <a:xfrm>
            <a:off x="8728075" y="2194560"/>
            <a:ext cx="556260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5" idx="0"/>
            <a:endCxn id="20" idx="2"/>
          </p:cNvCxnSpPr>
          <p:nvPr/>
        </p:nvCxnSpPr>
        <p:spPr>
          <a:xfrm flipV="1">
            <a:off x="9706610" y="2582545"/>
            <a:ext cx="0" cy="365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16" idx="3"/>
            <a:endCxn id="35" idx="1"/>
          </p:cNvCxnSpPr>
          <p:nvPr/>
        </p:nvCxnSpPr>
        <p:spPr>
          <a:xfrm>
            <a:off x="8728075" y="2194560"/>
            <a:ext cx="556260" cy="1108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8763000" y="2205355"/>
            <a:ext cx="520700" cy="1073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1403985" y="4381500"/>
            <a:ext cx="285750" cy="2730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969135" y="4381500"/>
            <a:ext cx="285750" cy="273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2559685" y="4381500"/>
            <a:ext cx="285750" cy="2730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7" name="直接箭头连接符 56"/>
          <p:cNvCxnSpPr/>
          <p:nvPr/>
        </p:nvCxnSpPr>
        <p:spPr>
          <a:xfrm flipV="1">
            <a:off x="1689735" y="4504690"/>
            <a:ext cx="279400" cy="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V="1">
            <a:off x="2286635" y="4516755"/>
            <a:ext cx="279400" cy="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6693535" y="4654550"/>
            <a:ext cx="285750" cy="2730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7671435" y="4654550"/>
            <a:ext cx="285750" cy="2730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693535" y="5506085"/>
            <a:ext cx="285750" cy="2730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630795" y="5501005"/>
            <a:ext cx="285750" cy="2730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3" name="直接连接符 62"/>
          <p:cNvCxnSpPr>
            <a:endCxn id="62" idx="2"/>
          </p:cNvCxnSpPr>
          <p:nvPr/>
        </p:nvCxnSpPr>
        <p:spPr>
          <a:xfrm>
            <a:off x="6879590" y="4885055"/>
            <a:ext cx="751205" cy="752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61" idx="6"/>
          </p:cNvCxnSpPr>
          <p:nvPr/>
        </p:nvCxnSpPr>
        <p:spPr>
          <a:xfrm flipV="1">
            <a:off x="6979285" y="4887595"/>
            <a:ext cx="734060" cy="75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979285" y="4791075"/>
            <a:ext cx="692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endCxn id="61" idx="0"/>
          </p:cNvCxnSpPr>
          <p:nvPr/>
        </p:nvCxnSpPr>
        <p:spPr>
          <a:xfrm>
            <a:off x="6836410" y="4927600"/>
            <a:ext cx="0" cy="57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endCxn id="62" idx="2"/>
          </p:cNvCxnSpPr>
          <p:nvPr/>
        </p:nvCxnSpPr>
        <p:spPr>
          <a:xfrm>
            <a:off x="6949440" y="5628005"/>
            <a:ext cx="681355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endCxn id="62" idx="0"/>
          </p:cNvCxnSpPr>
          <p:nvPr/>
        </p:nvCxnSpPr>
        <p:spPr>
          <a:xfrm>
            <a:off x="7762875" y="4927600"/>
            <a:ext cx="10795" cy="573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下箭头 68"/>
          <p:cNvSpPr/>
          <p:nvPr/>
        </p:nvSpPr>
        <p:spPr>
          <a:xfrm>
            <a:off x="1994535" y="3136900"/>
            <a:ext cx="292100" cy="10604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下箭头 69"/>
          <p:cNvSpPr/>
          <p:nvPr/>
        </p:nvSpPr>
        <p:spPr>
          <a:xfrm>
            <a:off x="7267575" y="3796665"/>
            <a:ext cx="292100" cy="6794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0" y="177800"/>
            <a:ext cx="880745" cy="10991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3670" y="60960"/>
            <a:ext cx="595122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2. Adjacency Matrix and Graph  </a:t>
            </a:r>
            <a:endParaRPr lang="en-US" alt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3045" y="629920"/>
            <a:ext cx="89173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2.1 Review of Linear Algebra &amp;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Fourier Transform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  </a:t>
            </a:r>
            <a:endParaRPr lang="en-US" alt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 descr="transparent"/>
          <p:cNvPicPr>
            <a:picLocks noChangeAspect="1"/>
          </p:cNvPicPr>
          <p:nvPr/>
        </p:nvPicPr>
        <p:blipFill>
          <a:blip r:embed="rId2"/>
          <a:srcRect t="2519" r="57542"/>
          <a:stretch>
            <a:fillRect/>
          </a:stretch>
        </p:blipFill>
        <p:spPr>
          <a:xfrm>
            <a:off x="9537065" y="2540"/>
            <a:ext cx="1379855" cy="14497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75" y="1083945"/>
            <a:ext cx="4404995" cy="22269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9115" y="1083945"/>
            <a:ext cx="9235440" cy="36830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None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Eigenvectors  and Eigenvalue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500" y="6451600"/>
            <a:ext cx="11824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[3]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Refer to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https://zhuanlan.zhihu.com/p/19759362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39115" y="2995930"/>
            <a:ext cx="9235440" cy="36830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None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Fourier Transform: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085" y="3549650"/>
            <a:ext cx="2922905" cy="65341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01700" y="3692525"/>
            <a:ext cx="20224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Time domain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665" y="4623435"/>
            <a:ext cx="2981325" cy="73215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20725" y="480568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Spectral domain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5774055" y="3310890"/>
            <a:ext cx="4759960" cy="1952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725" y="5510530"/>
            <a:ext cx="4827270" cy="77152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7790" y="5417820"/>
            <a:ext cx="3411855" cy="1303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0" y="177800"/>
            <a:ext cx="880745" cy="10991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3670" y="60960"/>
            <a:ext cx="595122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2. 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Adjacency Matrix and Graph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  </a:t>
            </a:r>
            <a:endParaRPr lang="en-US" alt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3045" y="629920"/>
            <a:ext cx="6207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sym typeface="+mn-ea"/>
              </a:rPr>
              <a:t>2.2 Adjacency Matrix </a:t>
            </a:r>
            <a:endParaRPr lang="en-US" alt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540" y="1130935"/>
            <a:ext cx="1544320" cy="65976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86054" y="1277001"/>
            <a:ext cx="548274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Suppose N nodes in a graph, A is a N*N matrix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435" y="1130935"/>
            <a:ext cx="3507105" cy="7537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" y="2049780"/>
            <a:ext cx="5648960" cy="34575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787390" y="2655570"/>
            <a:ext cx="257175" cy="2705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3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3665" y="6400165"/>
            <a:ext cx="11824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[3] Pictures are from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CS224W: Machine Learning with Graphs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   http://web.stanford.edu/class/cs224w/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710" y="2333625"/>
            <a:ext cx="5143500" cy="2570480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6440129" y="2751922"/>
            <a:ext cx="0" cy="2526665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583035" y="2655570"/>
            <a:ext cx="257175" cy="2705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3</a:t>
            </a:r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 descr="transparent"/>
          <p:cNvPicPr>
            <a:picLocks noChangeAspect="1"/>
          </p:cNvPicPr>
          <p:nvPr/>
        </p:nvPicPr>
        <p:blipFill>
          <a:blip r:embed="rId6"/>
          <a:srcRect t="2519" r="57542"/>
          <a:stretch>
            <a:fillRect/>
          </a:stretch>
        </p:blipFill>
        <p:spPr>
          <a:xfrm>
            <a:off x="9537065" y="2540"/>
            <a:ext cx="1379855" cy="14497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440,&quot;width&quot;:11588}"/>
</p:tagLst>
</file>

<file path=ppt/tags/tag2.xml><?xml version="1.0" encoding="utf-8"?>
<p:tagLst xmlns:p="http://schemas.openxmlformats.org/presentationml/2006/main">
  <p:tag name="COMMONDATA" val="eyJoZGlkIjoiMzQ2Y2ZlNDQ1NjNjYmU2N2Y3M2JjMGM2ZTg0YzBmOTA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4644</Words>
  <Application>WPS 演示</Application>
  <PresentationFormat>宽屏</PresentationFormat>
  <Paragraphs>338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Arial</vt:lpstr>
      <vt:lpstr>宋体</vt:lpstr>
      <vt:lpstr>Wingdings</vt:lpstr>
      <vt:lpstr>Times New Roman</vt:lpstr>
      <vt:lpstr>Times New Roman</vt:lpstr>
      <vt:lpstr>楷体</vt:lpstr>
      <vt:lpstr>等线</vt:lpstr>
      <vt:lpstr>Arial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Thinker Giant</dc:creator>
  <cp:lastModifiedBy>我本张逸仙</cp:lastModifiedBy>
  <cp:revision>447</cp:revision>
  <dcterms:created xsi:type="dcterms:W3CDTF">2022-08-06T08:45:00Z</dcterms:created>
  <dcterms:modified xsi:type="dcterms:W3CDTF">2022-10-10T11:34:04Z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1E4BCB2420794018BD4D1AE405280C09</vt:lpwstr>
  </property>
  <property fmtid="{D5CDD505-2E9C-101B-9397-08002B2CF9AE}" pid="3" name="KSOProductBuildVer">
    <vt:lpwstr>2052-11.1.0.11875</vt:lpwstr>
  </property>
</Properties>
</file>